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70"/>
  </p:notesMasterIdLst>
  <p:sldIdLst>
    <p:sldId id="324" r:id="rId2"/>
    <p:sldId id="256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25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26" r:id="rId21"/>
    <p:sldId id="309" r:id="rId22"/>
    <p:sldId id="327" r:id="rId23"/>
    <p:sldId id="328" r:id="rId24"/>
    <p:sldId id="310" r:id="rId25"/>
    <p:sldId id="329" r:id="rId26"/>
    <p:sldId id="311" r:id="rId27"/>
    <p:sldId id="331" r:id="rId28"/>
    <p:sldId id="333" r:id="rId29"/>
    <p:sldId id="330" r:id="rId30"/>
    <p:sldId id="332" r:id="rId31"/>
    <p:sldId id="312" r:id="rId32"/>
    <p:sldId id="334" r:id="rId33"/>
    <p:sldId id="336" r:id="rId34"/>
    <p:sldId id="335" r:id="rId35"/>
    <p:sldId id="313" r:id="rId36"/>
    <p:sldId id="337" r:id="rId37"/>
    <p:sldId id="338" r:id="rId38"/>
    <p:sldId id="339" r:id="rId39"/>
    <p:sldId id="340" r:id="rId40"/>
    <p:sldId id="314" r:id="rId41"/>
    <p:sldId id="341" r:id="rId42"/>
    <p:sldId id="315" r:id="rId43"/>
    <p:sldId id="342" r:id="rId44"/>
    <p:sldId id="343" r:id="rId45"/>
    <p:sldId id="344" r:id="rId46"/>
    <p:sldId id="316" r:id="rId47"/>
    <p:sldId id="345" r:id="rId48"/>
    <p:sldId id="346" r:id="rId49"/>
    <p:sldId id="317" r:id="rId50"/>
    <p:sldId id="347" r:id="rId51"/>
    <p:sldId id="348" r:id="rId52"/>
    <p:sldId id="318" r:id="rId53"/>
    <p:sldId id="349" r:id="rId54"/>
    <p:sldId id="350" r:id="rId55"/>
    <p:sldId id="351" r:id="rId56"/>
    <p:sldId id="352" r:id="rId57"/>
    <p:sldId id="320" r:id="rId58"/>
    <p:sldId id="354" r:id="rId59"/>
    <p:sldId id="355" r:id="rId60"/>
    <p:sldId id="357" r:id="rId61"/>
    <p:sldId id="319" r:id="rId62"/>
    <p:sldId id="353" r:id="rId63"/>
    <p:sldId id="356" r:id="rId64"/>
    <p:sldId id="321" r:id="rId65"/>
    <p:sldId id="358" r:id="rId66"/>
    <p:sldId id="360" r:id="rId67"/>
    <p:sldId id="361" r:id="rId68"/>
    <p:sldId id="32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BFE51-E2D9-4720-B16B-B3B50D5C04EA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5CAD1-1D35-49B8-AC9A-3284626E15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86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03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489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94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95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35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84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1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04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64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0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7E4804-8112-46BC-9424-046D2785F1D5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DE91AD-8616-4DF7-BF9D-CDA8863AE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57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4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6458758"/>
            <a:ext cx="121920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1067" dirty="0">
              <a:solidFill>
                <a:schemeClr val="accent6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6470965" y="421340"/>
            <a:ext cx="5088565" cy="4677139"/>
          </a:xfrm>
          <a:prstGeom prst="round2SameRect">
            <a:avLst>
              <a:gd name="adj1" fmla="val 14350"/>
              <a:gd name="adj2" fmla="val 0"/>
            </a:avLst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369736" y="986736"/>
            <a:ext cx="50885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Online Book Review System</a:t>
            </a:r>
            <a:endParaRPr lang="en-US" altLang="ko-KR" sz="3600" b="1" dirty="0">
              <a:solidFill>
                <a:schemeClr val="bg1"/>
              </a:solidFill>
              <a:latin typeface="Book Antiqua" panose="02040602050305030304" pitchFamily="18" charset="0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84795" y="6491019"/>
            <a:ext cx="4224469" cy="192021"/>
            <a:chOff x="899592" y="1359873"/>
            <a:chExt cx="3168352" cy="144016"/>
          </a:xfrm>
        </p:grpSpPr>
        <p:sp>
          <p:nvSpPr>
            <p:cNvPr id="13" name="Rectangle 12"/>
            <p:cNvSpPr/>
            <p:nvPr/>
          </p:nvSpPr>
          <p:spPr>
            <a:xfrm>
              <a:off x="2430865" y="1359873"/>
              <a:ext cx="144016" cy="1440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" name="Rectangle 13"/>
            <p:cNvSpPr/>
            <p:nvPr/>
          </p:nvSpPr>
          <p:spPr>
            <a:xfrm rot="2700000">
              <a:off x="2430865" y="1359873"/>
              <a:ext cx="144016" cy="1440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771800" y="1408806"/>
              <a:ext cx="1296144" cy="46150"/>
              <a:chOff x="2771800" y="1410205"/>
              <a:chExt cx="1296144" cy="4615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771800" y="1410205"/>
                <a:ext cx="129614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771800" y="1456355"/>
                <a:ext cx="9277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>
              <a:off x="899592" y="1408806"/>
              <a:ext cx="1296144" cy="46150"/>
              <a:chOff x="2771800" y="1410205"/>
              <a:chExt cx="1296144" cy="4615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771800" y="1410205"/>
                <a:ext cx="129614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771800" y="1456355"/>
                <a:ext cx="9277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placeholder 29">
            <a:extLst>
              <a:ext uri="{FF2B5EF4-FFF2-40B4-BE49-F238E27FC236}">
                <a16:creationId xmlns:a16="http://schemas.microsoft.com/office/drawing/2014/main" id="{347DA5AF-486F-8439-0BBB-654DA106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0" t="-17806" r="2084" b="20874"/>
          <a:stretch/>
        </p:blipFill>
        <p:spPr>
          <a:xfrm>
            <a:off x="7179840" y="1729053"/>
            <a:ext cx="3670813" cy="3250643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0121-1414-85F1-95D0-45C9FB4B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>
                <a:latin typeface="Berlin Sans FB" panose="020E0602020502020306" pitchFamily="34" charset="0"/>
              </a:rPr>
              <a:t>Why do we need a Framework?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9AF0-CCC8-0197-4DC9-34B1CD59F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375" y="2638044"/>
            <a:ext cx="8740589" cy="3332450"/>
          </a:xfrm>
        </p:spPr>
        <p:txBody>
          <a:bodyPr>
            <a:norm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Benefits of Frameworks: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765810" marR="0" lvl="0" indent="-3771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Enhance web development efficiency and performance.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Provide a consistent code structure.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Save time by offering extra features without extra coding effort.</a:t>
            </a:r>
            <a:endParaRPr lang="en-IN" sz="20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D1BD-A471-E9F7-61DD-FC650344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95" y="788894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HTml</a:t>
            </a:r>
            <a:r>
              <a:rPr lang="en-GB" dirty="0"/>
              <a:t> &amp; </a:t>
            </a:r>
            <a:r>
              <a:rPr lang="en-GB" sz="3600" dirty="0">
                <a:latin typeface="Berlin Sans FB" panose="020E0602020502020306" pitchFamily="34" charset="0"/>
              </a:rPr>
              <a:t>css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F0B2-6120-07AD-063F-DE7EB7184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195" y="2584256"/>
            <a:ext cx="8078276" cy="3484850"/>
          </a:xfrm>
        </p:spPr>
        <p:txBody>
          <a:bodyPr>
            <a:normAutofit lnSpcReduction="10000"/>
          </a:bodyPr>
          <a:lstStyle/>
          <a:p>
            <a:pPr marL="389255" marR="0" lvl="0" indent="-3771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HTML: Defines page structure.</a:t>
            </a:r>
          </a:p>
          <a:p>
            <a:pPr marL="389255" marR="0" lvl="0" indent="-37719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CSS: is used to style an HTML document and describes how</a:t>
            </a:r>
          </a:p>
          <a:p>
            <a:pPr marL="389255" marR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HTML elements should be displayed.</a:t>
            </a:r>
          </a:p>
          <a:p>
            <a:pPr marL="389255" marR="77470" lvl="0" indent="-377190" algn="l" rtl="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Together with graphics and scripting, they form the basis of  web development.</a:t>
            </a:r>
          </a:p>
          <a:p>
            <a:pPr marL="389255" marR="5080" lvl="0" indent="-377190" algn="l" rtl="0">
              <a:lnSpc>
                <a:spcPct val="180000"/>
              </a:lnSpc>
              <a:spcBef>
                <a:spcPts val="36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HTML for page structure, CSS for presentation including  colors, layout, and fonts.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070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DA53-6D34-C63E-A156-F2BF1C9E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83" y="964691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My</a:t>
            </a:r>
            <a:r>
              <a:rPr lang="en-GB" dirty="0"/>
              <a:t> </a:t>
            </a:r>
            <a:r>
              <a:rPr lang="en-GB" sz="3600" dirty="0">
                <a:latin typeface="Berlin Sans FB" panose="020E0602020502020306" pitchFamily="34" charset="0"/>
              </a:rPr>
              <a:t>SQL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7E17-D856-86CD-B081-B3E732E41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46" y="2501154"/>
            <a:ext cx="9260541" cy="3238874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Popular open-source database management system.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Supported by Oracle.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Known for speed, scalability, and user-friendliness.</a:t>
            </a:r>
          </a:p>
          <a:p>
            <a:pPr marL="12065" marR="0" lvl="0" indent="0" algn="l" rtl="0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Utilizes Client-Server Architecture for user access through a central server</a:t>
            </a:r>
          </a:p>
          <a:p>
            <a:endParaRPr lang="en-US" sz="2000" b="1" dirty="0">
              <a:solidFill>
                <a:srgbClr val="002060"/>
              </a:solidFill>
              <a:latin typeface="Arial"/>
              <a:cs typeface="Arial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91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19F8-60C2-3F7C-6E53-155D56E1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postman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D82F-2A9D-9CE5-088F-78E8EEA7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8141029" cy="3700003"/>
          </a:xfrm>
        </p:spPr>
        <p:txBody>
          <a:bodyPr>
            <a:normAutofit/>
          </a:bodyPr>
          <a:lstStyle/>
          <a:p>
            <a:pPr marL="388620" marR="0" lvl="0" indent="-3765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Comprehensive  API  development platform.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Supports the entire API lifecycle.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An API client for creating, sharing, testing, and documenting</a:t>
            </a:r>
          </a:p>
          <a:p>
            <a:pPr marL="388620" marR="0" lvl="0" indent="0" algn="l" rtl="0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APIs.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325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Features a user-friendly and powerful toolset.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Available on MacOS, Linux, and Windows through native apps.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79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8990-2B7B-1A67-E5E6-AEA856A3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erlin Sans FB" panose="020E0602020502020306" pitchFamily="34" charset="0"/>
              </a:rPr>
              <a:t>PROJECT</a:t>
            </a:r>
            <a:r>
              <a:rPr lang="en-US" sz="2800" b="1" dirty="0"/>
              <a:t> </a:t>
            </a:r>
            <a:r>
              <a:rPr lang="en-US" sz="3600" dirty="0">
                <a:latin typeface="Berlin Sans FB" panose="020E0602020502020306" pitchFamily="34" charset="0"/>
              </a:rPr>
              <a:t>ARCHITECTURE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pic>
        <p:nvPicPr>
          <p:cNvPr id="4" name="Google Shape;249;p33">
            <a:extLst>
              <a:ext uri="{FF2B5EF4-FFF2-40B4-BE49-F238E27FC236}">
                <a16:creationId xmlns:a16="http://schemas.microsoft.com/office/drawing/2014/main" id="{9EB7FDF1-39E4-021E-611C-2F1FDE717C3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128682" y="2510118"/>
            <a:ext cx="5862918" cy="4069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4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1ED6-1AA9-03F9-EF3C-3E6DE1FC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947" y="107576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modules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67AE-513B-98A7-6FA1-BAA755CE9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3" y="1649507"/>
            <a:ext cx="10372165" cy="5020234"/>
          </a:xfrm>
        </p:spPr>
        <p:txBody>
          <a:bodyPr>
            <a:noAutofit/>
          </a:bodyPr>
          <a:lstStyle/>
          <a:p>
            <a:pPr marL="12700" indent="0" algn="just">
              <a:spcBef>
                <a:spcPts val="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system comprises of 2 major modules with their sub-modules as follows:</a:t>
            </a:r>
          </a:p>
          <a:p>
            <a:pPr marL="12700" indent="0" algn="just">
              <a:spcBef>
                <a:spcPts val="306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1.Admin :</a:t>
            </a:r>
          </a:p>
          <a:p>
            <a:pPr marL="12700" indent="0" algn="just">
              <a:spcBef>
                <a:spcPts val="306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Lander Page : Main page and has 2 buttons for admin login and User login</a:t>
            </a:r>
          </a:p>
          <a:p>
            <a:pPr marL="12066" indent="0" algn="just">
              <a:spcBef>
                <a:spcPts val="2405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Login: Admin can login by using username and password</a:t>
            </a:r>
          </a:p>
          <a:p>
            <a:pPr marL="0" marR="5080" indent="0" algn="just">
              <a:lnSpc>
                <a:spcPct val="136600"/>
              </a:lnSpc>
              <a:spcBef>
                <a:spcPts val="86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Dashboard: Admin dashboard has two buttons for Booklist and Rating list </a:t>
            </a:r>
          </a:p>
          <a:p>
            <a:pPr marL="0" marR="5080" indent="0" algn="just">
              <a:lnSpc>
                <a:spcPct val="136600"/>
              </a:lnSpc>
              <a:spcBef>
                <a:spcPts val="86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 d. Admin Book List : This list contains all the books with edit, enable and delete button</a:t>
            </a:r>
          </a:p>
          <a:p>
            <a:pPr marL="0" marR="5080" indent="0" algn="just">
              <a:lnSpc>
                <a:spcPct val="136600"/>
              </a:lnSpc>
              <a:spcBef>
                <a:spcPts val="86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e. Rating List: This list has the rating given to the books by the readers</a:t>
            </a:r>
          </a:p>
          <a:p>
            <a:pPr marL="12700" indent="0" algn="just">
              <a:spcBef>
                <a:spcPts val="240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f. Logout : This is used to logout when all work is done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51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FC5E-4967-FD7C-387A-DA7854D8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50927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Er diagram for admin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pic>
        <p:nvPicPr>
          <p:cNvPr id="4" name="Google Shape;260;p35">
            <a:extLst>
              <a:ext uri="{FF2B5EF4-FFF2-40B4-BE49-F238E27FC236}">
                <a16:creationId xmlns:a16="http://schemas.microsoft.com/office/drawing/2014/main" id="{DBE4A639-3192-F39F-6F70-C205547A7EC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438400" y="2242992"/>
            <a:ext cx="7270376" cy="425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4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C73A-80A6-5D3E-ACBD-685C5F73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8174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user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B5B07-129E-2905-6D2A-7F56D6E6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82" y="2070848"/>
            <a:ext cx="10148047" cy="4198978"/>
          </a:xfrm>
        </p:spPr>
        <p:txBody>
          <a:bodyPr>
            <a:normAutofit/>
          </a:bodyPr>
          <a:lstStyle/>
          <a:p>
            <a:pPr marL="12065" indent="0">
              <a:spcBef>
                <a:spcPts val="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Login: User can login using email-id and password</a:t>
            </a:r>
          </a:p>
          <a:p>
            <a:pPr marL="12066" indent="0">
              <a:spcBef>
                <a:spcPts val="240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Registration: User can register themselves</a:t>
            </a:r>
          </a:p>
          <a:p>
            <a:pPr marL="12065" indent="0">
              <a:spcBef>
                <a:spcPts val="240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Dashboard : User dashboard has 2 buttons for booklist and user profile</a:t>
            </a:r>
          </a:p>
          <a:p>
            <a:pPr marL="12066" indent="0">
              <a:spcBef>
                <a:spcPts val="2405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Booklist :Book list has all the books with a review button</a:t>
            </a:r>
          </a:p>
          <a:p>
            <a:pPr marL="12067" indent="0">
              <a:spcBef>
                <a:spcPts val="240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Review : This gives details of the book and you can give rating and review</a:t>
            </a:r>
          </a:p>
          <a:p>
            <a:pPr marL="12064" indent="0">
              <a:spcBef>
                <a:spcPts val="240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Profile: This gives details of the user who has logged in</a:t>
            </a:r>
          </a:p>
          <a:p>
            <a:pPr marL="12064" indent="0">
              <a:spcBef>
                <a:spcPts val="2400"/>
              </a:spcBef>
              <a:buClr>
                <a:srgbClr val="040505"/>
              </a:buClr>
              <a:buSzPts val="350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Update Profile: Update profile is used to update details related to user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068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F146-2812-F854-CC68-9D0464E4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50927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Er diagram for user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pic>
        <p:nvPicPr>
          <p:cNvPr id="4" name="Google Shape;272;p37">
            <a:extLst>
              <a:ext uri="{FF2B5EF4-FFF2-40B4-BE49-F238E27FC236}">
                <a16:creationId xmlns:a16="http://schemas.microsoft.com/office/drawing/2014/main" id="{9735EE3F-42DE-35BF-2089-4DD00E8747A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492188" y="2303930"/>
            <a:ext cx="6849035" cy="4177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3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5A32-A614-3B6C-A1CD-C726F3B4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19" y="523613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Lander page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C273-5410-8CB8-6C88-BEBBEEE45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882" y="2277036"/>
            <a:ext cx="8373036" cy="4057352"/>
          </a:xfrm>
        </p:spPr>
        <p:txBody>
          <a:bodyPr>
            <a:normAutofit/>
          </a:bodyPr>
          <a:lstStyle/>
          <a:p>
            <a:pPr marL="388620" marR="0" lvl="0" indent="-3765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Lander page is the main page.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Lander page has 2 buttons that is admin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900"/>
              <a:buFont typeface="Arial"/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40505"/>
              </a:buClr>
              <a:buSzPts val="4100"/>
              <a:buFont typeface="Arial"/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6731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login and user login :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Login takes us to admin login page.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Login takes us to user login page.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1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283A2-C6D1-95C5-5294-51F58F781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76" y="1157902"/>
            <a:ext cx="3724835" cy="787440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no-3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E7A9D-CFF5-D3C2-8947-AEAE90286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576" y="2447365"/>
            <a:ext cx="8627230" cy="375621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800" b="1" dirty="0">
                <a:solidFill>
                  <a:schemeClr val="tx1"/>
                </a:solidFill>
              </a:rPr>
              <a:t>Team Leader:</a:t>
            </a:r>
          </a:p>
          <a:p>
            <a:pPr algn="l"/>
            <a:r>
              <a:rPr lang="en-IN" sz="2000" b="1" dirty="0">
                <a:solidFill>
                  <a:srgbClr val="002060"/>
                </a:solidFill>
                <a:effectLst/>
                <a:latin typeface="inherit"/>
              </a:rPr>
              <a:t>Gaurav Kumar(2579546)</a:t>
            </a:r>
          </a:p>
          <a:p>
            <a:pPr algn="l"/>
            <a:r>
              <a:rPr lang="en-IN" sz="2800" b="1" dirty="0">
                <a:solidFill>
                  <a:schemeClr val="tx1"/>
                </a:solidFill>
              </a:rPr>
              <a:t>Team Members:</a:t>
            </a: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Gaurav Kumar (2579546)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Guduri Jaya Krishna (2580282)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Guthireddy Sravanthi (2580103)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Iyappa Ganesh Alies Murugan(2580153)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Koduri Sri Sai Alekhya (2580253)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Kakumanu Venkata Pavan (2580136)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285750" marR="0" indent="-285750" algn="l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Kamal </a:t>
            </a:r>
            <a:r>
              <a:rPr lang="en-IN" sz="1800" b="1" i="0" u="none" strike="noStrike" kern="1200" dirty="0" smtClean="0">
                <a:solidFill>
                  <a:srgbClr val="002060"/>
                </a:solidFill>
                <a:effectLst/>
                <a:latin typeface="inherit"/>
              </a:rPr>
              <a:t>(2579659</a:t>
            </a:r>
            <a:r>
              <a:rPr lang="en-IN" sz="1800" b="1" i="0" u="none" strike="noStrike" kern="1200" dirty="0">
                <a:solidFill>
                  <a:srgbClr val="002060"/>
                </a:solidFill>
                <a:effectLst/>
                <a:latin typeface="inherit"/>
              </a:rPr>
              <a:t>)</a:t>
            </a:r>
            <a:endParaRPr lang="en-IN" sz="18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DDDF12-C538-7D8A-3305-56D6F9DB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7" y="1945342"/>
            <a:ext cx="4162851" cy="33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D4E4256-F47F-6C2A-5DC1-B809941E1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/>
          <a:stretch/>
        </p:blipFill>
        <p:spPr bwMode="auto">
          <a:xfrm>
            <a:off x="357188" y="614363"/>
            <a:ext cx="11393632" cy="58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7BB9-37BD-DB33-D13C-2F848D03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5069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Admin login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8C1D8-F0A7-F403-6BE0-D036C47F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270" y="2566327"/>
            <a:ext cx="8525435" cy="3529674"/>
          </a:xfrm>
        </p:spPr>
        <p:txBody>
          <a:bodyPr/>
          <a:lstStyle/>
          <a:p>
            <a:pPr marL="388620" marR="5080" lvl="0" indent="-376555" algn="l" rtl="0">
              <a:lnSpc>
                <a:spcPct val="1572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In the admin login page the admin can login using username  and password which is already saved.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900"/>
              <a:buFont typeface="Arial"/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88620" marR="6350" lvl="0" indent="-376555" algn="l" rtl="0">
              <a:lnSpc>
                <a:spcPct val="157100"/>
              </a:lnSpc>
              <a:spcBef>
                <a:spcPts val="244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If you type wrong password it will give invalid username or  password</a:t>
            </a:r>
            <a:r>
              <a:rPr lang="en-GB" sz="2000" b="1" dirty="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GB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51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6DCCD1-8F7B-874A-2158-15A086745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0" y="770964"/>
            <a:ext cx="11799440" cy="52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51677D4-CBA0-2BF5-0724-FF44A4EC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7" y="685800"/>
            <a:ext cx="11798819" cy="555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9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4A8-6119-3E94-790A-76B9D33BC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94363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Admin dashboard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3EC7-AA25-759D-7F8B-51BFEB1E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788" y="2169459"/>
            <a:ext cx="9897036" cy="4482353"/>
          </a:xfrm>
        </p:spPr>
        <p:txBody>
          <a:bodyPr>
            <a:norm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Dashboard page consist of two buttons:</a:t>
            </a:r>
          </a:p>
          <a:p>
            <a:pPr marL="767080" marR="0" lvl="0" indent="-3784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Display Book list :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It will display the book list that will contain add new book, edit, delete and disable/enable functionality.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767080" marR="0" lvl="0" indent="-3784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Display Rating list :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1535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It will display the rating and review list that contains book, user,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ratings and comments given by the user.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79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E9727B-CFA9-E70C-9DE2-9864C6CC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6" y="728664"/>
            <a:ext cx="11158537" cy="53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B782-473E-6A5B-05AA-AAF0B3D5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383" y="292340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Admin add book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2D6-1E55-08B9-8E48-A8DEFEDE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1778507"/>
            <a:ext cx="10560423" cy="4787153"/>
          </a:xfrm>
        </p:spPr>
        <p:txBody>
          <a:bodyPr>
            <a:noAutofit/>
          </a:bodyPr>
          <a:lstStyle/>
          <a:p>
            <a:pPr marL="388620" marR="0" lvl="0" indent="-3765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Add Functionality:-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Purpose: To add the book details.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Endpoint: It is accessed through `/add/`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Process:</a:t>
            </a:r>
          </a:p>
          <a:p>
            <a:pPr marL="388620" marR="0" lvl="0" indent="-37655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When we click on add new book button it navigates to admin add book page.</a:t>
            </a:r>
          </a:p>
          <a:p>
            <a:pPr marL="388620" marR="16510" lvl="0" indent="-376555" algn="just" rtl="0">
              <a:lnSpc>
                <a:spcPct val="157428"/>
              </a:lnSpc>
              <a:spcBef>
                <a:spcPts val="21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can add author, name , price and category by clicking on add book  button.</a:t>
            </a:r>
          </a:p>
          <a:p>
            <a:pPr marL="388620" marR="0" lvl="0" indent="-376555" algn="just" rtl="0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 can view the added book data in the list.</a:t>
            </a:r>
          </a:p>
          <a:p>
            <a:pPr marL="388620" marR="5080" lvl="0" indent="-376555" algn="just" rtl="0">
              <a:lnSpc>
                <a:spcPct val="124100"/>
              </a:lnSpc>
              <a:spcBef>
                <a:spcPts val="28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Importance: Adding book details functionality allow the admin to efficiently  manage the book catalogue and it improves the user experience by providing  a user friendly interface.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756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818B7B1-E515-125A-7432-2E4E722E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1" y="600075"/>
            <a:ext cx="11727424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585CB46-B9EE-5BB9-C602-BE6231CC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9" y="900113"/>
            <a:ext cx="11332027" cy="54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5B3BD68-EBA1-AE63-5F77-FDE00CE8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7" y="628651"/>
            <a:ext cx="11484543" cy="56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8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BEEB-7185-D820-58F1-64F3A55D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Berlin Sans FB" panose="020E0602020502020306" pitchFamily="34" charset="0"/>
              </a:rPr>
              <a:t>Abstract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244-BE2F-002D-AEDD-7EA630B4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848" y="2492188"/>
            <a:ext cx="10121152" cy="4061012"/>
          </a:xfrm>
        </p:spPr>
        <p:txBody>
          <a:bodyPr>
            <a:normAutofit fontScale="55000" lnSpcReduction="20000"/>
          </a:bodyPr>
          <a:lstStyle/>
          <a:p>
            <a:pPr marL="12700" marR="5080" lvl="0" indent="0" algn="l" rtl="0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Problem: Buying a new book can be disappointing if it doesn' t meet your  expectations.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Arial"/>
              <a:buNone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12066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Solution:  A Book  Review  system  helps with  this  by:</a:t>
            </a: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Arial"/>
              <a:buNone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469265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Allowing the admin to add, delete, and edit books.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469266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Keeping track  of user reviews  and ratings.</a:t>
            </a: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469266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Providing user registration and login.</a:t>
            </a:r>
          </a:p>
          <a:p>
            <a:pPr marR="0" lvl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4400"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469266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Users can  check  reviews  and ratings of books.</a:t>
            </a: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</a:pPr>
            <a:endParaRPr lang="en-GB" sz="3600" dirty="0">
              <a:solidFill>
                <a:srgbClr val="002060"/>
              </a:solidFill>
              <a:latin typeface="Arial Rounded MT Bold" panose="020F0704030504030204" pitchFamily="34" charset="0"/>
              <a:ea typeface="Helvetica Neue"/>
              <a:cs typeface="Helvetica Neue"/>
              <a:sym typeface="Helvetica Neue"/>
            </a:endParaRPr>
          </a:p>
          <a:p>
            <a:pPr marL="469266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</a:pPr>
            <a:r>
              <a:rPr lang="en-GB" sz="3600" dirty="0">
                <a:solidFill>
                  <a:srgbClr val="002060"/>
                </a:solidFill>
                <a:latin typeface="Arial Rounded MT Bold" panose="020F0704030504030204" pitchFamily="34" charset="0"/>
                <a:ea typeface="Helvetica Neue"/>
                <a:cs typeface="Helvetica Neue"/>
                <a:sym typeface="Helvetica Neue"/>
              </a:rPr>
              <a:t>Users can also give their own reviews and ratings for books.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8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FFAE3C9-0527-D27B-13FF-C9B180F8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7" y="485775"/>
            <a:ext cx="11124982" cy="61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DEBB-8D14-B437-6A2E-E2AE760D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95" y="435775"/>
            <a:ext cx="7729728" cy="1188720"/>
          </a:xfrm>
        </p:spPr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Admin</a:t>
            </a:r>
            <a:r>
              <a:rPr lang="en-GB" dirty="0"/>
              <a:t> </a:t>
            </a:r>
            <a:r>
              <a:rPr lang="en-GB" sz="3600" dirty="0">
                <a:latin typeface="Berlin Sans FB" panose="020E0602020502020306" pitchFamily="34" charset="0"/>
              </a:rPr>
              <a:t>delete</a:t>
            </a:r>
            <a:r>
              <a:rPr lang="en-GB" dirty="0"/>
              <a:t> </a:t>
            </a:r>
            <a:r>
              <a:rPr lang="en-GB" sz="3600" dirty="0">
                <a:latin typeface="Berlin Sans FB" panose="020E0602020502020306" pitchFamily="34" charset="0"/>
              </a:rPr>
              <a:t>book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C97E-601E-E6C8-54E9-DB7E575DE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187" y="1972235"/>
            <a:ext cx="9206753" cy="4267199"/>
          </a:xfrm>
        </p:spPr>
        <p:txBody>
          <a:bodyPr>
            <a:normAutofit lnSpcReduction="10000"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Delete Functionality:-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766445" marR="0" lvl="0" indent="-37846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Purpose: To delete the book details.</a:t>
            </a:r>
          </a:p>
          <a:p>
            <a:pPr marL="766445" marR="0" lvl="0" indent="-378460" algn="just" rtl="0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Endpoint: It is accessed through `/</a:t>
            </a:r>
            <a:r>
              <a:rPr lang="en-GB" sz="2000" b="1" dirty="0" err="1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api</a:t>
            </a: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/product/{id}`</a:t>
            </a:r>
          </a:p>
          <a:p>
            <a:pPr marL="766445" marR="26669" lvl="0" indent="-378460" algn="just" rtl="0">
              <a:lnSpc>
                <a:spcPct val="118000"/>
              </a:lnSpc>
              <a:spcBef>
                <a:spcPts val="254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Process: When the delete button is pressed, a pop-up window will appear at  the top, seeking confirmation for the deletion action. If the "Yes" option is  chosen, it results in the removal of the specific record's data.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12700" marR="5080" lvl="0" indent="0" algn="just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Importance: If the data can become outdated or irrelevant delete button allow  user to remove such data. It also provides a mechanism to rectify these  mistakes and maintain data accuracy</a:t>
            </a:r>
            <a:r>
              <a:rPr lang="en-GB" sz="2000" b="1" dirty="0">
                <a:solidFill>
                  <a:srgbClr val="04050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GB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86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5773B1E-7435-CEB1-25F6-2D926B79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3" y="514351"/>
            <a:ext cx="11466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4B3A633-DD29-D21F-E9C0-BB7F8623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2" y="600075"/>
            <a:ext cx="10869458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A0B83B0-8740-AE64-18F4-AEF0C54A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5" y="551545"/>
            <a:ext cx="11179149" cy="596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C791-0810-34B5-D78C-8BD8F0C6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Berlin Sans FB" panose="020E0602020502020306" pitchFamily="34" charset="0"/>
              </a:rPr>
              <a:t>Admin edit &amp; update book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23012-F6EA-CAE4-2882-7D0B2220D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41" y="2420472"/>
            <a:ext cx="9054353" cy="4052046"/>
          </a:xfrm>
        </p:spPr>
        <p:txBody>
          <a:bodyPr>
            <a:noAutofit/>
          </a:bodyPr>
          <a:lstStyle/>
          <a:p>
            <a:pPr marL="12700" indent="0" algn="just">
              <a:spcBef>
                <a:spcPts val="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Edit Functionality:-</a:t>
            </a:r>
          </a:p>
          <a:p>
            <a:pPr marL="447675" marR="0" lvl="0" indent="0" algn="just" rtl="0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Purpose: Modify the existing book details.</a:t>
            </a:r>
          </a:p>
          <a:p>
            <a:pPr marL="447675" marR="0" lvl="0" indent="0" algn="just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Endpoint: It is accessed through `/edit/{id}`.</a:t>
            </a:r>
          </a:p>
          <a:p>
            <a:pPr marL="447675" marR="0" lvl="0" indent="0" algn="just" rtl="0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Process: To retrieve and change book information.</a:t>
            </a:r>
          </a:p>
          <a:p>
            <a:pPr marL="12064" marR="0" lvl="0" indent="0" algn="just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Importance: It ensures data accuracy.</a:t>
            </a:r>
          </a:p>
          <a:p>
            <a:pPr marL="12700" indent="0" algn="just">
              <a:spcBef>
                <a:spcPts val="83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Update Functionality:-</a:t>
            </a:r>
          </a:p>
          <a:p>
            <a:pPr marL="447675" marR="0" lvl="1" indent="0" algn="just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Purpose: To keep book records up to date.</a:t>
            </a:r>
          </a:p>
          <a:p>
            <a:pPr marL="447675" marR="0" lvl="1" indent="0" algn="just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Endpoint: Use `/update/{id}`.</a:t>
            </a:r>
          </a:p>
          <a:p>
            <a:pPr marL="447675" marR="0" lvl="1" indent="0" algn="just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Process: To apply changes to book data.</a:t>
            </a:r>
          </a:p>
          <a:p>
            <a:pPr marL="447675" marR="0" lvl="1" indent="0" algn="just" rtl="0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Importance: It is crucial for user satisfaction.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426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200E568-874C-C859-4CEC-10F582AF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3" y="502023"/>
            <a:ext cx="11332605" cy="58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90C9D27-73E1-19AD-2CAB-FA2E9A3C4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3" y="564776"/>
            <a:ext cx="11676514" cy="56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609864D-2309-6E0C-6333-04533D6F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1" y="665350"/>
            <a:ext cx="11876698" cy="55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28A4735-0A06-0235-7C4E-CBE756D5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6" y="542925"/>
            <a:ext cx="11205596" cy="587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CBB7-66A3-E8D6-E61F-CDB18BCB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525" y="919868"/>
            <a:ext cx="7729728" cy="1188720"/>
          </a:xfrm>
        </p:spPr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Introduction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89D3-BEE7-CBA6-3731-3F765315D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483" y="2467715"/>
            <a:ext cx="9852211" cy="3843438"/>
          </a:xfrm>
        </p:spPr>
        <p:txBody>
          <a:bodyPr>
            <a:norm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The “ ONLINE BOOK REVIEW” objective is to design Book Review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system, and t o develop a customer web- based Review system.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GB" sz="22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Features: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GB" sz="22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422276" marR="1684654" indent="0">
              <a:lnSpc>
                <a:spcPct val="110000"/>
              </a:lnSpc>
              <a:spcBef>
                <a:spcPts val="0"/>
              </a:spcBef>
              <a:buClr>
                <a:srgbClr val="573A8F"/>
              </a:buClr>
              <a:buSzPts val="3800"/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Users can  provide ratings  and reviews  based on their  experiences.</a:t>
            </a:r>
          </a:p>
          <a:p>
            <a:pPr marL="422276" marR="1764029" indent="0">
              <a:lnSpc>
                <a:spcPct val="110000"/>
              </a:lnSpc>
              <a:spcBef>
                <a:spcPts val="5"/>
              </a:spcBef>
              <a:buClr>
                <a:srgbClr val="573A8F"/>
              </a:buClr>
              <a:buSzPts val="3800"/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Book  review s  validate a book worth and identify its   audience.</a:t>
            </a:r>
          </a:p>
          <a:p>
            <a:pPr marL="422276" marR="1764029" indent="0">
              <a:lnSpc>
                <a:spcPct val="110000"/>
              </a:lnSpc>
              <a:spcBef>
                <a:spcPts val="5"/>
              </a:spcBef>
              <a:buClr>
                <a:srgbClr val="573A8F"/>
              </a:buClr>
              <a:buSzPts val="3800"/>
              <a:buNone/>
            </a:pPr>
            <a:r>
              <a:rPr lang="en-GB" sz="22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Peer reviews encourage others to read the  same book.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5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E04D-3E5C-51BA-5ABC-FFE2D65C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>
                <a:latin typeface="Berlin Sans FB" panose="020E0602020502020306" pitchFamily="34" charset="0"/>
              </a:rPr>
              <a:t>Enabling &amp; disabling functionality</a:t>
            </a:r>
            <a:endParaRPr lang="en-IN" sz="36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04646-AC2F-7951-FAEA-ACF3BE96C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447" y="2638044"/>
            <a:ext cx="8292353" cy="3377274"/>
          </a:xfrm>
        </p:spPr>
        <p:txBody>
          <a:bodyPr>
            <a:normAutofit/>
          </a:bodyPr>
          <a:lstStyle/>
          <a:p>
            <a:pPr marL="123825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Enabling Books -</a:t>
            </a:r>
          </a:p>
          <a:p>
            <a:pPr marL="698500" indent="-285750">
              <a:spcBef>
                <a:spcPts val="805"/>
              </a:spcBef>
              <a:buClr>
                <a:schemeClr val="dk1"/>
              </a:buClr>
              <a:buSzPts val="37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Administrators can activate book records.</a:t>
            </a:r>
          </a:p>
          <a:p>
            <a:pPr marL="698500" indent="-285750">
              <a:spcBef>
                <a:spcPts val="805"/>
              </a:spcBef>
              <a:buClr>
                <a:schemeClr val="dk1"/>
              </a:buClr>
              <a:buSzPts val="37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Enables access and functionality associated with the book.</a:t>
            </a:r>
          </a:p>
          <a:p>
            <a:pPr marL="12700" indent="0">
              <a:spcBef>
                <a:spcPts val="1270"/>
              </a:spcBef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  Disabling Books </a:t>
            </a: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Verdana"/>
              </a:rPr>
              <a:t>–</a:t>
            </a:r>
          </a:p>
          <a:p>
            <a:pPr marL="698500" indent="-285750">
              <a:spcBef>
                <a:spcPts val="795"/>
              </a:spcBef>
              <a:buClr>
                <a:schemeClr val="dk1"/>
              </a:buClr>
              <a:buSzPts val="37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Administrators can deactivate book records.</a:t>
            </a:r>
          </a:p>
          <a:p>
            <a:pPr marL="698500" indent="-285750">
              <a:spcBef>
                <a:spcPts val="795"/>
              </a:spcBef>
              <a:buClr>
                <a:schemeClr val="dk1"/>
              </a:buClr>
              <a:buSzPts val="37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Restricts access and associated functionality</a:t>
            </a:r>
            <a:endParaRPr lang="en-IN" sz="20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C675E27-1FF8-F25B-4350-59127611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2" y="546848"/>
            <a:ext cx="11347213" cy="57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2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F749-CFB0-4966-65C1-AF24966E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Admin book review list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3632-FA4D-6B63-F146-AA942237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2638044"/>
            <a:ext cx="9412941" cy="3924121"/>
          </a:xfrm>
        </p:spPr>
        <p:txBody>
          <a:bodyPr/>
          <a:lstStyle/>
          <a:p>
            <a:pPr marL="12065" marR="67945" indent="0">
              <a:lnSpc>
                <a:spcPct val="150000"/>
              </a:lnSpc>
              <a:spcBef>
                <a:spcPts val="0"/>
              </a:spcBef>
              <a:buClr>
                <a:srgbClr val="573A8F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After logging into the admin navigate to the admin  dashboard.</a:t>
            </a:r>
          </a:p>
          <a:p>
            <a:pPr marL="12065" indent="0">
              <a:lnSpc>
                <a:spcPct val="150000"/>
              </a:lnSpc>
              <a:spcBef>
                <a:spcPts val="1305"/>
              </a:spcBef>
              <a:buClr>
                <a:srgbClr val="573A8F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Click the display rating list button.</a:t>
            </a:r>
          </a:p>
          <a:p>
            <a:pPr marL="12065" indent="0">
              <a:lnSpc>
                <a:spcPct val="150000"/>
              </a:lnSpc>
              <a:spcBef>
                <a:spcPts val="795"/>
              </a:spcBef>
              <a:buClr>
                <a:srgbClr val="573A8F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It takes you to admin rating and review list.</a:t>
            </a:r>
          </a:p>
          <a:p>
            <a:pPr marL="12065" indent="0">
              <a:lnSpc>
                <a:spcPct val="150000"/>
              </a:lnSpc>
              <a:spcBef>
                <a:spcPts val="325"/>
              </a:spcBef>
              <a:buClr>
                <a:srgbClr val="573A8F"/>
              </a:buClr>
              <a:buSzPts val="4050"/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rating and review list gives you the rating reviews of all the users.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64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>
            <a:extLst>
              <a:ext uri="{FF2B5EF4-FFF2-40B4-BE49-F238E27FC236}">
                <a16:creationId xmlns:a16="http://schemas.microsoft.com/office/drawing/2014/main" id="{65F81162-F7C3-4FC5-081C-4DC8B8BD4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85" y="422904"/>
            <a:ext cx="11505753" cy="60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97290A3B-0163-5115-B65F-39BD4E4B2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5" y="717176"/>
            <a:ext cx="10741209" cy="57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435819C6-043A-A2BB-414F-7D1F57A2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5" y="726141"/>
            <a:ext cx="10309412" cy="57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AB04-6F20-9019-E6CC-EF465C09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User registration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A983-209D-16E2-06DB-2CE45500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9" y="2638043"/>
            <a:ext cx="9135036" cy="3843439"/>
          </a:xfrm>
        </p:spPr>
        <p:txBody>
          <a:bodyPr>
            <a:normAutofit fontScale="25000" lnSpcReduction="20000"/>
          </a:bodyPr>
          <a:lstStyle/>
          <a:p>
            <a:pPr marL="138429" indent="0">
              <a:lnSpc>
                <a:spcPct val="120000"/>
              </a:lnSpc>
              <a:buNone/>
            </a:pPr>
            <a:r>
              <a:rPr lang="en-US" sz="8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This web application “Online Book Review System”, has another main module which is the user module.</a:t>
            </a:r>
          </a:p>
          <a:p>
            <a:pPr marL="138429" indent="0">
              <a:lnSpc>
                <a:spcPct val="120000"/>
              </a:lnSpc>
              <a:buNone/>
            </a:pPr>
            <a:endParaRPr lang="en-US" sz="80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marL="138429" indent="0">
              <a:lnSpc>
                <a:spcPct val="120000"/>
              </a:lnSpc>
              <a:buNone/>
            </a:pPr>
            <a:r>
              <a:rPr lang="en-US" sz="8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This user registration page has been designed using the angular which acts as a tool for front end needs and has used the spring boot for server side connectivity.</a:t>
            </a:r>
          </a:p>
          <a:p>
            <a:pPr marL="138429" indent="0">
              <a:lnSpc>
                <a:spcPct val="120000"/>
              </a:lnSpc>
              <a:buNone/>
            </a:pPr>
            <a:endParaRPr lang="en-US" sz="80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marL="138429" indent="0">
              <a:lnSpc>
                <a:spcPct val="120000"/>
              </a:lnSpc>
              <a:buNone/>
            </a:pPr>
            <a:r>
              <a:rPr lang="en-US" sz="8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This includes a form for creating the new account for the user which prompt for the details of the user like first name, last name, email address and password ,phone number.</a:t>
            </a:r>
          </a:p>
          <a:p>
            <a:pPr marL="138429" indent="0">
              <a:lnSpc>
                <a:spcPct val="120000"/>
              </a:lnSpc>
              <a:buNone/>
            </a:pPr>
            <a:endParaRPr lang="en-US" sz="82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46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0CE3FB4-E2C5-9A2E-9494-502B43233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5" y="600635"/>
            <a:ext cx="11036764" cy="57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8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E04F9C3D-9219-EC8E-ECF4-4B4344C9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0" y="340658"/>
            <a:ext cx="11471323" cy="623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FF1F-1FA4-5C03-41F3-075D86B4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User login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14ED9-603A-749B-316D-09B6030A4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070" y="2638043"/>
            <a:ext cx="9565341" cy="3924122"/>
          </a:xfrm>
        </p:spPr>
        <p:txBody>
          <a:bodyPr/>
          <a:lstStyle/>
          <a:p>
            <a:pPr marL="379730" marR="5080" lvl="0" indent="-367665" algn="just" rtl="0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After the successful creation of new account, the user will be  navigated to the user login page.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40505"/>
              </a:buClr>
              <a:buSzPts val="4300"/>
              <a:buFont typeface="Arial"/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79730" marR="22225" lvl="0" indent="-367665" algn="just" rtl="0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This user login page includes a form for entering  the  username and the password that is created by the user on the  phase of registration and can log in to the portal.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2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01D-8FB0-A1EC-BDCB-289EBFC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Objective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26A68-BCC3-D43B-5748-BFAB4AAE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18" y="2638044"/>
            <a:ext cx="9834282" cy="3870332"/>
          </a:xfrm>
        </p:spPr>
        <p:txBody>
          <a:bodyPr>
            <a:normAutofit/>
          </a:bodyPr>
          <a:lstStyle/>
          <a:p>
            <a:pPr marL="0" indent="0">
              <a:spcBef>
                <a:spcPts val="50"/>
              </a:spcBef>
              <a:buClr>
                <a:srgbClr val="573A8F"/>
              </a:buClr>
              <a:buSzPts val="6000"/>
              <a:buNone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marR="1643379" indent="-342900">
              <a:spcBef>
                <a:spcPts val="5"/>
              </a:spcBef>
              <a:buClr>
                <a:srgbClr val="573A8F"/>
              </a:buClr>
              <a:buSzPts val="3800"/>
            </a:pPr>
            <a:r>
              <a:rPr lang="en-GB" sz="20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This system objective is to design Book Review system, and  to  develop a customer  web- based Review system.</a:t>
            </a:r>
          </a:p>
          <a:p>
            <a:pPr marL="354965" marR="1643379" indent="-342900">
              <a:spcBef>
                <a:spcPts val="5"/>
              </a:spcBef>
              <a:buClr>
                <a:srgbClr val="573A8F"/>
              </a:buClr>
              <a:buSzPts val="3800"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indent="-342900">
              <a:spcBef>
                <a:spcPts val="0"/>
              </a:spcBef>
              <a:buClr>
                <a:srgbClr val="573A8F"/>
              </a:buClr>
              <a:buSzPts val="3800"/>
            </a:pPr>
            <a:r>
              <a:rPr lang="en-GB" sz="20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Readers can  give ratings  and reviews.</a:t>
            </a:r>
          </a:p>
          <a:p>
            <a:pPr marL="354965" indent="-342900">
              <a:spcBef>
                <a:spcPts val="0"/>
              </a:spcBef>
              <a:buClr>
                <a:srgbClr val="573A8F"/>
              </a:buClr>
              <a:buSzPts val="3800"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marR="677545" indent="-342900">
              <a:spcBef>
                <a:spcPts val="0"/>
              </a:spcBef>
              <a:buClr>
                <a:srgbClr val="573A8F"/>
              </a:buClr>
              <a:buSzPts val="3800"/>
            </a:pPr>
            <a:r>
              <a:rPr lang="en-GB" sz="20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Admin can identify reader interests and publish requested  books.</a:t>
            </a:r>
          </a:p>
          <a:p>
            <a:pPr>
              <a:spcBef>
                <a:spcPts val="15"/>
              </a:spcBef>
              <a:buClr>
                <a:srgbClr val="573A8F"/>
              </a:buClr>
              <a:buSzPts val="5000"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marR="1643379" indent="-342900">
              <a:spcBef>
                <a:spcPts val="5"/>
              </a:spcBef>
              <a:buClr>
                <a:srgbClr val="573A8F"/>
              </a:buClr>
              <a:buSzPts val="3800"/>
            </a:pPr>
            <a:r>
              <a:rPr lang="en-GB" sz="2000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Saves time, provides insights, and fosters reader- book  connections.</a:t>
            </a:r>
          </a:p>
          <a:p>
            <a:pPr>
              <a:spcBef>
                <a:spcPts val="15"/>
              </a:spcBef>
              <a:buClr>
                <a:srgbClr val="573A8F"/>
              </a:buClr>
              <a:buSzPts val="4600"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marR="1643379" indent="-342900">
              <a:lnSpc>
                <a:spcPct val="116100"/>
              </a:lnSpc>
              <a:spcBef>
                <a:spcPts val="5"/>
              </a:spcBef>
              <a:buClr>
                <a:srgbClr val="573A8F"/>
              </a:buClr>
              <a:buSzPts val="3800"/>
            </a:pPr>
            <a:endParaRPr lang="en-GB" sz="2000" dirty="0">
              <a:solidFill>
                <a:srgbClr val="002060"/>
              </a:solidFill>
              <a:latin typeface="Arial Rounded MT Bold" panose="020F0704030504030204" pitchFamily="34" charset="0"/>
              <a:sym typeface="Helvetica Neue"/>
            </a:endParaRPr>
          </a:p>
          <a:p>
            <a:pPr marL="354965" marR="1643379" indent="-342900">
              <a:lnSpc>
                <a:spcPct val="116100"/>
              </a:lnSpc>
              <a:spcBef>
                <a:spcPts val="5"/>
              </a:spcBef>
              <a:buClr>
                <a:srgbClr val="573A8F"/>
              </a:buClr>
              <a:buSzPts val="3800"/>
            </a:pPr>
            <a:endParaRPr lang="en-GB" dirty="0">
              <a:sym typeface="Helvetica Neue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52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63" y="680224"/>
            <a:ext cx="10797408" cy="54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654" y="613318"/>
            <a:ext cx="11418848" cy="58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5097-8C9E-7AC6-A321-27A2237D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User  dashboard &amp; booklist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483B-6A75-ADA9-7D72-7EE3047F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259" y="2638043"/>
            <a:ext cx="9215717" cy="3933085"/>
          </a:xfrm>
        </p:spPr>
        <p:txBody>
          <a:bodyPr/>
          <a:lstStyle/>
          <a:p>
            <a:pPr marL="354965" marR="5080" indent="-342900">
              <a:lnSpc>
                <a:spcPct val="150000"/>
              </a:lnSpc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After successful login the user navigates to the user dashboard.</a:t>
            </a:r>
          </a:p>
          <a:p>
            <a:pPr marL="354965" indent="-342900">
              <a:lnSpc>
                <a:spcPct val="150000"/>
              </a:lnSpc>
              <a:spcBef>
                <a:spcPts val="113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can click on book list and access the book list.</a:t>
            </a:r>
          </a:p>
          <a:p>
            <a:pPr marL="354965" indent="-342900">
              <a:lnSpc>
                <a:spcPct val="150000"/>
              </a:lnSpc>
              <a:spcBef>
                <a:spcPts val="31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user can see the list of books with name, author, category and price.</a:t>
            </a:r>
          </a:p>
          <a:p>
            <a:pPr marL="354965" indent="-342900">
              <a:lnSpc>
                <a:spcPct val="150000"/>
              </a:lnSpc>
              <a:spcBef>
                <a:spcPts val="113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can search the book by the title and author name.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0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33BF465D-DB54-6348-529E-64DA3073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4" y="591672"/>
            <a:ext cx="10985272" cy="53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8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88146E04-4819-526A-E07F-73C186876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3" y="582706"/>
            <a:ext cx="11368457" cy="58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67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AE5BEB51-809B-9B2B-E9E7-DA5D3B96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16" y="842682"/>
            <a:ext cx="11088416" cy="499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5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04D9C08D-6769-AEF6-810D-3A942DBF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" y="609599"/>
            <a:ext cx="10172380" cy="547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57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7AAC-E5E8-9B1F-4FB2-1BDC23C5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Update profile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2B1D-4003-245C-5188-A526EADD5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941" y="2545977"/>
            <a:ext cx="9054353" cy="3021106"/>
          </a:xfrm>
        </p:spPr>
        <p:txBody>
          <a:bodyPr/>
          <a:lstStyle/>
          <a:p>
            <a:pPr marL="354965" indent="-342900"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Update profile page helps us to change the details of the user.</a:t>
            </a:r>
          </a:p>
          <a:p>
            <a:pPr>
              <a:spcBef>
                <a:spcPts val="10"/>
              </a:spcBef>
              <a:buClr>
                <a:srgbClr val="040505"/>
              </a:buClr>
              <a:buSzPts val="3950"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54965" marR="5080" indent="-342900">
              <a:lnSpc>
                <a:spcPct val="117900"/>
              </a:lnSpc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We can change first name , last name, phone number and address.</a:t>
            </a:r>
          </a:p>
          <a:p>
            <a:pPr>
              <a:spcBef>
                <a:spcPts val="40"/>
              </a:spcBef>
              <a:buClr>
                <a:srgbClr val="040505"/>
              </a:buClr>
              <a:buSzPts val="5350"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54965" indent="-342900"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user cannot change their email-id.</a:t>
            </a:r>
          </a:p>
          <a:p>
            <a:pPr>
              <a:spcBef>
                <a:spcPts val="10"/>
              </a:spcBef>
              <a:buClr>
                <a:srgbClr val="040505"/>
              </a:buClr>
              <a:buSzPts val="5000"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54965" indent="-342900">
              <a:spcBef>
                <a:spcPts val="5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user can update the password.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65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2A99D3F1-11A2-EC01-7FF5-A114DD1AD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3" y="824753"/>
            <a:ext cx="11187953" cy="52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EF3D7EA1-53B8-3920-F6E5-D176F5D5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2" y="448236"/>
            <a:ext cx="10916962" cy="58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9418-83D6-E9C3-5A4E-8452F77C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Technology</a:t>
            </a:r>
            <a:r>
              <a:rPr lang="en-GB" dirty="0"/>
              <a:t> </a:t>
            </a:r>
            <a:r>
              <a:rPr lang="en-GB" sz="4000" dirty="0">
                <a:latin typeface="Berlin Sans FB" panose="020E0602020502020306" pitchFamily="34" charset="0"/>
              </a:rPr>
              <a:t>used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2206E-1C7F-198A-BA10-AC59233B0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495" y="2232212"/>
            <a:ext cx="8848166" cy="4649590"/>
          </a:xfrm>
        </p:spPr>
        <p:txBody>
          <a:bodyPr>
            <a:normAutofit lnSpcReduction="10000"/>
          </a:bodyPr>
          <a:lstStyle/>
          <a:p>
            <a:pPr marL="469267" indent="-457200">
              <a:lnSpc>
                <a:spcPct val="120000"/>
              </a:lnSpc>
              <a:spcBef>
                <a:spcPts val="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Spring boot</a:t>
            </a:r>
          </a:p>
          <a:p>
            <a:pPr marL="469267" indent="-45720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Type Script</a:t>
            </a:r>
          </a:p>
          <a:p>
            <a:pPr marL="469267" indent="-457200">
              <a:lnSpc>
                <a:spcPct val="120000"/>
              </a:lnSpc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Java</a:t>
            </a:r>
          </a:p>
          <a:p>
            <a:pPr marL="469267" indent="-45720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My SQL</a:t>
            </a:r>
          </a:p>
          <a:p>
            <a:pPr marL="469267" indent="-45720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Angular</a:t>
            </a:r>
          </a:p>
          <a:p>
            <a:pPr marL="469267" indent="-457200">
              <a:lnSpc>
                <a:spcPct val="120000"/>
              </a:lnSpc>
              <a:spcBef>
                <a:spcPts val="994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HTML</a:t>
            </a:r>
          </a:p>
          <a:p>
            <a:pPr marL="469267" indent="-45720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CSS</a:t>
            </a:r>
          </a:p>
          <a:p>
            <a:pPr marL="469267" indent="-457200">
              <a:lnSpc>
                <a:spcPct val="120000"/>
              </a:lnSpc>
              <a:spcBef>
                <a:spcPts val="905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JPA</a:t>
            </a:r>
          </a:p>
          <a:p>
            <a:pPr marL="469267" indent="-457200">
              <a:lnSpc>
                <a:spcPct val="120000"/>
              </a:lnSpc>
              <a:spcBef>
                <a:spcPts val="1010"/>
              </a:spcBef>
              <a:buClr>
                <a:srgbClr val="573A8F"/>
              </a:buClr>
              <a:buSzPts val="4550"/>
            </a:pPr>
            <a:r>
              <a:rPr lang="en-US" sz="22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Postman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2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7567F53D-54C3-1FE0-3C12-CD38AFA6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07" y="537883"/>
            <a:ext cx="10757647" cy="58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F6D8-A737-8C7B-7C49-2A90619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User profile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D71B-5C4C-7844-B7A1-15BBD85D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59" y="2563906"/>
            <a:ext cx="9386047" cy="3137647"/>
          </a:xfrm>
        </p:spPr>
        <p:txBody>
          <a:bodyPr/>
          <a:lstStyle/>
          <a:p>
            <a:pPr marL="354965" marR="5080" indent="-342900">
              <a:lnSpc>
                <a:spcPct val="117900"/>
              </a:lnSpc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profile shows the details of the user like name , email ,  phone and address.</a:t>
            </a:r>
          </a:p>
          <a:p>
            <a:pPr>
              <a:spcBef>
                <a:spcPts val="40"/>
              </a:spcBef>
              <a:buClr>
                <a:srgbClr val="040505"/>
              </a:buClr>
              <a:buSzPts val="5350"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54965" indent="-342900">
              <a:spcBef>
                <a:spcPts val="5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It also has a update profile button.</a:t>
            </a:r>
          </a:p>
          <a:p>
            <a:pPr marL="0" indent="0">
              <a:spcBef>
                <a:spcPts val="10"/>
              </a:spcBef>
              <a:buClr>
                <a:srgbClr val="040505"/>
              </a:buClr>
              <a:buSzPts val="5000"/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354965" indent="-342900">
              <a:spcBef>
                <a:spcPts val="0"/>
              </a:spcBef>
              <a:buClr>
                <a:srgbClr val="040505"/>
              </a:buClr>
              <a:buSzPts val="34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update profile button navigates to update profile page.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01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5" y="1022845"/>
            <a:ext cx="11240429" cy="51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147179"/>
            <a:ext cx="11593543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FDA9-E28A-04B1-0154-019D8EB3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Berlin Sans FB" panose="020E0602020502020306" pitchFamily="34" charset="0"/>
              </a:rPr>
              <a:t>User review &amp; Ratings</a:t>
            </a:r>
            <a:endParaRPr lang="en-IN" sz="32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E06BC-20D2-1AD4-EFD3-C60556C0C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247" y="2638044"/>
            <a:ext cx="9538447" cy="3789650"/>
          </a:xfrm>
        </p:spPr>
        <p:txBody>
          <a:bodyPr>
            <a:normAutofit/>
          </a:bodyPr>
          <a:lstStyle/>
          <a:p>
            <a:pPr marL="379730" marR="0" lvl="0" indent="-3676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This page contains the following functionalities:</a:t>
            </a:r>
          </a:p>
          <a:p>
            <a:pPr marL="379730" marR="0" lvl="0" indent="-367665" algn="l" rtl="0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It will display the container by the name of "Book details" that</a:t>
            </a:r>
          </a:p>
          <a:p>
            <a:pPr marL="379730" marR="0" lvl="0" indent="0" algn="l" rtl="0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will contain book name, author , price and category.</a:t>
            </a:r>
          </a:p>
          <a:p>
            <a:pPr marL="379730" marR="9525" lvl="0" indent="-36766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Below that it will display the another container by the name  of "Give Us Star Rating" and a "Review box"</a:t>
            </a:r>
          </a:p>
          <a:p>
            <a:pPr marL="379730" marR="0" lvl="0" indent="-367665" algn="l" rtl="0">
              <a:lnSpc>
                <a:spcPct val="100000"/>
              </a:lnSpc>
              <a:spcBef>
                <a:spcPts val="150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User can slide the bar to give the star rating between 1 to 5.</a:t>
            </a:r>
          </a:p>
          <a:p>
            <a:pPr marL="379730" marR="0" lvl="0" indent="-367665" algn="l" rtl="0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In the Review box one can leave comment about the book.</a:t>
            </a:r>
          </a:p>
          <a:p>
            <a:pPr marL="379730" marR="0" lvl="0" indent="-367665" algn="l" rtl="0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040505"/>
              </a:buClr>
              <a:buSzPts val="34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At last one can submit the reviews and ratings by clicking on</a:t>
            </a:r>
          </a:p>
          <a:p>
            <a:pPr marL="379730" marR="0" lvl="0" indent="0" algn="l" rtl="0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the "Submit Button".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023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CE6DFC33-D0FB-C810-22C5-020430C2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5" y="717176"/>
            <a:ext cx="11476939" cy="555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8878BBD2-BA9B-C8D0-3002-4F9B742B1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5" y="582706"/>
            <a:ext cx="1152698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5F7E8D96-02EC-4FB8-8B6A-C650FD04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35" y="261184"/>
            <a:ext cx="10085294" cy="596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6,358 Thank You Group Images, Stock Photos, 3D objects, &amp; Vectors |  Shutterstock">
            <a:extLst>
              <a:ext uri="{FF2B5EF4-FFF2-40B4-BE49-F238E27FC236}">
                <a16:creationId xmlns:a16="http://schemas.microsoft.com/office/drawing/2014/main" id="{97C18DD0-18C9-E5C1-3F37-500C27C339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5"/>
          <a:stretch/>
        </p:blipFill>
        <p:spPr bwMode="auto">
          <a:xfrm>
            <a:off x="591972" y="610356"/>
            <a:ext cx="11353836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6F52-DB51-9FE7-20BB-795AA3C9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Tools</a:t>
            </a:r>
            <a:r>
              <a:rPr lang="en-GB" dirty="0"/>
              <a:t> </a:t>
            </a:r>
            <a:r>
              <a:rPr lang="en-GB" sz="4000" dirty="0">
                <a:latin typeface="Berlin Sans FB" panose="020E0602020502020306" pitchFamily="34" charset="0"/>
              </a:rPr>
              <a:t>Used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9616-7CA2-BDB9-588D-EA60760B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329288" cy="3529674"/>
          </a:xfrm>
        </p:spPr>
        <p:txBody>
          <a:bodyPr>
            <a:normAutofit fontScale="92500" lnSpcReduction="20000"/>
          </a:bodyPr>
          <a:lstStyle/>
          <a:p>
            <a:pPr marL="201296" indent="0">
              <a:lnSpc>
                <a:spcPct val="120000"/>
              </a:lnSpc>
              <a:spcBef>
                <a:spcPts val="0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Server –  Apache Tomcat 9 </a:t>
            </a:r>
          </a:p>
          <a:p>
            <a:pPr marL="201296" indent="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Database –  My SQL</a:t>
            </a:r>
          </a:p>
          <a:p>
            <a:pPr marL="201296" indent="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 smtClean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Node </a:t>
            </a: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JS Version 20.10.0V</a:t>
            </a:r>
          </a:p>
          <a:p>
            <a:pPr marL="201296" indent="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Postman</a:t>
            </a:r>
          </a:p>
          <a:p>
            <a:pPr marL="201296" indent="0">
              <a:lnSpc>
                <a:spcPct val="120000"/>
              </a:lnSpc>
              <a:spcBef>
                <a:spcPts val="994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Angular Version 17.1.0</a:t>
            </a:r>
          </a:p>
          <a:p>
            <a:pPr marL="201296" indent="0">
              <a:lnSpc>
                <a:spcPct val="120000"/>
              </a:lnSpc>
              <a:spcBef>
                <a:spcPts val="900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JDK</a:t>
            </a:r>
          </a:p>
          <a:p>
            <a:pPr marL="201296" indent="0">
              <a:lnSpc>
                <a:spcPct val="120000"/>
              </a:lnSpc>
              <a:spcBef>
                <a:spcPts val="555"/>
              </a:spcBef>
              <a:buClr>
                <a:srgbClr val="573A8F"/>
              </a:buClr>
              <a:buSzPts val="4550"/>
              <a:buNone/>
            </a:pPr>
            <a:r>
              <a:rPr lang="en-US" sz="2600" b="1" dirty="0">
                <a:solidFill>
                  <a:srgbClr val="002060"/>
                </a:solidFill>
                <a:latin typeface="Arial Rounded MT Bold" panose="020F0704030504030204" pitchFamily="34" charset="0"/>
                <a:sym typeface="Helvetica Neue"/>
              </a:rPr>
              <a:t>Spring Tool  Suite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4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6190-EDA3-27EB-45BB-62B4B0DF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Spring</a:t>
            </a:r>
            <a:r>
              <a:rPr lang="en-GB" dirty="0"/>
              <a:t> </a:t>
            </a:r>
            <a:r>
              <a:rPr lang="en-GB" sz="4000" dirty="0">
                <a:latin typeface="Berlin Sans FB" panose="020E0602020502020306" pitchFamily="34" charset="0"/>
              </a:rPr>
              <a:t>Boot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B51-1977-4678-6482-E1C798F0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2563906"/>
            <a:ext cx="8946775" cy="3406589"/>
          </a:xfrm>
        </p:spPr>
        <p:txBody>
          <a:bodyPr>
            <a:normAutofit/>
          </a:bodyPr>
          <a:lstStyle/>
          <a:p>
            <a:pPr marL="12700" marR="5080" lvl="0" indent="0" algn="l" rtl="0">
              <a:lnSpc>
                <a:spcPct val="11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Spring Boot is a tool that makes developing web application and  microservices with Spring Framework faster and easier.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Benefits of Spring Boot:</a:t>
            </a:r>
          </a:p>
          <a:p>
            <a:pPr marL="731520" indent="-342900">
              <a:spcBef>
                <a:spcPts val="695"/>
              </a:spcBef>
              <a:buClr>
                <a:srgbClr val="040505"/>
              </a:buClr>
              <a:buSzPts val="35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Ideal for Java developers.</a:t>
            </a:r>
          </a:p>
          <a:p>
            <a:pPr marL="731520" indent="-342900">
              <a:spcBef>
                <a:spcPts val="700"/>
              </a:spcBef>
              <a:buClr>
                <a:srgbClr val="040505"/>
              </a:buClr>
              <a:buSzPts val="35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Enables stand-alone and production-ready Spring apps.</a:t>
            </a:r>
          </a:p>
          <a:p>
            <a:pPr marL="731520" indent="-342900">
              <a:spcBef>
                <a:spcPts val="710"/>
              </a:spcBef>
              <a:buClr>
                <a:srgbClr val="040505"/>
              </a:buClr>
              <a:buSzPts val="35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Minimal configuration required.</a:t>
            </a:r>
          </a:p>
          <a:p>
            <a:pPr marL="731520" indent="-342900">
              <a:spcBef>
                <a:spcPts val="695"/>
              </a:spcBef>
              <a:buClr>
                <a:srgbClr val="040505"/>
              </a:buClr>
              <a:buSzPts val="3500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No need for a complex Spring setup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6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2211-C34C-63C3-D011-C6C234F1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Berlin Sans FB" panose="020E0602020502020306" pitchFamily="34" charset="0"/>
              </a:rPr>
              <a:t>Angular</a:t>
            </a:r>
            <a:endParaRPr lang="en-IN" sz="4000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F013-5C56-287B-B163-7F5FF384B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825" y="2348753"/>
            <a:ext cx="8910916" cy="4052047"/>
          </a:xfrm>
        </p:spPr>
        <p:txBody>
          <a:bodyPr>
            <a:normAutofit/>
          </a:bodyPr>
          <a:lstStyle/>
          <a:p>
            <a:pPr marL="12700" marR="5080" lvl="0" indent="0" algn="just" rtl="0">
              <a:lnSpc>
                <a:spcPct val="11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Angular is an open-source, JavaScript framework written in  TypeScript. Its primary purpose is to develop single-page  applications. As a framework, Angular has clear advantages while  also providing a standard structure for developers to work with.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2060"/>
              </a:solidFill>
              <a:latin typeface="Arial Rounded MT Bold" panose="020F0704030504030204" pitchFamily="34" charset="0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Angular Overview: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Platform and framework for single-page client apps.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Uses HTML and TypeScript.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Core functionality in TypeScript libraries.</a:t>
            </a:r>
          </a:p>
          <a:p>
            <a:pPr marL="765810" marR="0" lvl="0" indent="-37719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40505"/>
              </a:buClr>
              <a:buSzPts val="3500"/>
              <a:buFont typeface="Arial"/>
              <a:buChar char="•"/>
            </a:pPr>
            <a:r>
              <a:rPr lang="en-GB" sz="2000" b="1" dirty="0">
                <a:solidFill>
                  <a:srgbClr val="002060"/>
                </a:solidFill>
                <a:latin typeface="Arial Rounded MT Bold" panose="020F0704030504030204" pitchFamily="34" charset="0"/>
                <a:sym typeface="Arial"/>
              </a:rPr>
              <a:t>Relie on Angular components within NgModules for application architecture.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04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Words>1658</Words>
  <Application>Microsoft Office PowerPoint</Application>
  <PresentationFormat>Widescreen</PresentationFormat>
  <Paragraphs>224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맑은 고딕</vt:lpstr>
      <vt:lpstr>Arial</vt:lpstr>
      <vt:lpstr>Arial Rounded MT Bold</vt:lpstr>
      <vt:lpstr>Berlin Sans FB</vt:lpstr>
      <vt:lpstr>Book Antiqua</vt:lpstr>
      <vt:lpstr>Calibri</vt:lpstr>
      <vt:lpstr>Gill Sans MT</vt:lpstr>
      <vt:lpstr>Helvetica Neue</vt:lpstr>
      <vt:lpstr>inherit</vt:lpstr>
      <vt:lpstr>휴먼매직체</vt:lpstr>
      <vt:lpstr>Times New Roman</vt:lpstr>
      <vt:lpstr>Verdana</vt:lpstr>
      <vt:lpstr>Parcel</vt:lpstr>
      <vt:lpstr>PowerPoint Presentation</vt:lpstr>
      <vt:lpstr>Group no-3</vt:lpstr>
      <vt:lpstr>Abstract</vt:lpstr>
      <vt:lpstr>Introduction</vt:lpstr>
      <vt:lpstr>Objective</vt:lpstr>
      <vt:lpstr>Technology used</vt:lpstr>
      <vt:lpstr>Tools Used</vt:lpstr>
      <vt:lpstr>Spring Boot</vt:lpstr>
      <vt:lpstr>Angular</vt:lpstr>
      <vt:lpstr>Why do we need a Framework?</vt:lpstr>
      <vt:lpstr>HTml &amp; css</vt:lpstr>
      <vt:lpstr>My SQL</vt:lpstr>
      <vt:lpstr>postman</vt:lpstr>
      <vt:lpstr>PROJECT ARCHITECTURE</vt:lpstr>
      <vt:lpstr>modules</vt:lpstr>
      <vt:lpstr>Er diagram for admin</vt:lpstr>
      <vt:lpstr>user</vt:lpstr>
      <vt:lpstr>Er diagram for user</vt:lpstr>
      <vt:lpstr>Lander page</vt:lpstr>
      <vt:lpstr>PowerPoint Presentation</vt:lpstr>
      <vt:lpstr>Admin login</vt:lpstr>
      <vt:lpstr>PowerPoint Presentation</vt:lpstr>
      <vt:lpstr>PowerPoint Presentation</vt:lpstr>
      <vt:lpstr>Admin dashboard</vt:lpstr>
      <vt:lpstr>PowerPoint Presentation</vt:lpstr>
      <vt:lpstr>Admin add book</vt:lpstr>
      <vt:lpstr>PowerPoint Presentation</vt:lpstr>
      <vt:lpstr>PowerPoint Presentation</vt:lpstr>
      <vt:lpstr>PowerPoint Presentation</vt:lpstr>
      <vt:lpstr>PowerPoint Presentation</vt:lpstr>
      <vt:lpstr>Admin delete book</vt:lpstr>
      <vt:lpstr>PowerPoint Presentation</vt:lpstr>
      <vt:lpstr>PowerPoint Presentation</vt:lpstr>
      <vt:lpstr>PowerPoint Presentation</vt:lpstr>
      <vt:lpstr>Admin edit &amp; update book</vt:lpstr>
      <vt:lpstr>PowerPoint Presentation</vt:lpstr>
      <vt:lpstr>PowerPoint Presentation</vt:lpstr>
      <vt:lpstr>PowerPoint Presentation</vt:lpstr>
      <vt:lpstr>PowerPoint Presentation</vt:lpstr>
      <vt:lpstr>Enabling &amp; disabling functionality</vt:lpstr>
      <vt:lpstr>PowerPoint Presentation</vt:lpstr>
      <vt:lpstr>Admin book review list</vt:lpstr>
      <vt:lpstr>PowerPoint Presentation</vt:lpstr>
      <vt:lpstr>PowerPoint Presentation</vt:lpstr>
      <vt:lpstr>PowerPoint Presentation</vt:lpstr>
      <vt:lpstr>User registration</vt:lpstr>
      <vt:lpstr>PowerPoint Presentation</vt:lpstr>
      <vt:lpstr>PowerPoint Presentation</vt:lpstr>
      <vt:lpstr>User login</vt:lpstr>
      <vt:lpstr>PowerPoint Presentation</vt:lpstr>
      <vt:lpstr>PowerPoint Presentation</vt:lpstr>
      <vt:lpstr>User  dashboard &amp; booklist</vt:lpstr>
      <vt:lpstr>PowerPoint Presentation</vt:lpstr>
      <vt:lpstr>PowerPoint Presentation</vt:lpstr>
      <vt:lpstr>PowerPoint Presentation</vt:lpstr>
      <vt:lpstr>PowerPoint Presentation</vt:lpstr>
      <vt:lpstr>Update profile</vt:lpstr>
      <vt:lpstr>PowerPoint Presentation</vt:lpstr>
      <vt:lpstr>PowerPoint Presentation</vt:lpstr>
      <vt:lpstr>PowerPoint Presentation</vt:lpstr>
      <vt:lpstr>User profile</vt:lpstr>
      <vt:lpstr>PowerPoint Presentation</vt:lpstr>
      <vt:lpstr>PowerPoint Presentation</vt:lpstr>
      <vt:lpstr>User review &amp; Ratings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Review System</dc:title>
  <dc:creator>kodurialekhya99@gmail.com</dc:creator>
  <cp:lastModifiedBy>Gaurav kumar</cp:lastModifiedBy>
  <cp:revision>44</cp:revision>
  <dcterms:created xsi:type="dcterms:W3CDTF">2024-01-21T16:08:09Z</dcterms:created>
  <dcterms:modified xsi:type="dcterms:W3CDTF">2024-01-24T17:58:01Z</dcterms:modified>
</cp:coreProperties>
</file>